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77" r:id="rId8"/>
    <p:sldId id="278" r:id="rId9"/>
    <p:sldId id="295" r:id="rId10"/>
    <p:sldId id="262" r:id="rId11"/>
    <p:sldId id="263" r:id="rId12"/>
    <p:sldId id="264" r:id="rId13"/>
    <p:sldId id="265" r:id="rId14"/>
    <p:sldId id="280" r:id="rId15"/>
    <p:sldId id="281" r:id="rId16"/>
    <p:sldId id="266" r:id="rId17"/>
    <p:sldId id="282" r:id="rId18"/>
    <p:sldId id="289" r:id="rId19"/>
    <p:sldId id="268" r:id="rId20"/>
    <p:sldId id="269" r:id="rId21"/>
    <p:sldId id="267" r:id="rId22"/>
    <p:sldId id="284" r:id="rId23"/>
    <p:sldId id="285" r:id="rId24"/>
    <p:sldId id="270" r:id="rId25"/>
    <p:sldId id="271" r:id="rId26"/>
    <p:sldId id="272" r:id="rId27"/>
    <p:sldId id="276" r:id="rId28"/>
    <p:sldId id="287" r:id="rId29"/>
    <p:sldId id="288" r:id="rId30"/>
    <p:sldId id="294" r:id="rId31"/>
    <p:sldId id="291" r:id="rId32"/>
    <p:sldId id="293" r:id="rId33"/>
    <p:sldId id="274" r:id="rId34"/>
    <p:sldId id="273" r:id="rId35"/>
    <p:sldId id="275" r:id="rId36"/>
    <p:sldId id="279" r:id="rId37"/>
    <p:sldId id="290" r:id="rId38"/>
    <p:sldId id="286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F2D"/>
    <a:srgbClr val="1ABB00"/>
    <a:srgbClr val="4D74FF"/>
    <a:srgbClr val="5321FF"/>
    <a:srgbClr val="1502FF"/>
    <a:srgbClr val="21A1FF"/>
    <a:srgbClr val="09C8FF"/>
    <a:srgbClr val="FF5217"/>
    <a:srgbClr val="FF0E68"/>
    <a:srgbClr val="F73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9"/>
    <p:restoredTop sz="90114" autoAdjust="0"/>
  </p:normalViewPr>
  <p:slideViewPr>
    <p:cSldViewPr snapToGrid="0" snapToObjects="1">
      <p:cViewPr varScale="1">
        <p:scale>
          <a:sx n="105" d="100"/>
          <a:sy n="105" d="100"/>
        </p:scale>
        <p:origin x="6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0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6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1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9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4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8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DBF14-DD5C-E045-A338-32FB99006754}" type="datetimeFigureOut">
              <a:rPr lang="en-US" smtClean="0"/>
              <a:t>11/24/21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2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5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image" Target="../media/image55.png"/><Relationship Id="rId7" Type="http://schemas.openxmlformats.org/officeDocument/2006/relationships/image" Target="../media/image5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nicaminolta.com/instruments/knowledge/col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50525" y="1345421"/>
            <a:ext cx="4491781" cy="4950228"/>
            <a:chOff x="1737083" y="615881"/>
            <a:chExt cx="5340496" cy="58230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E9FF56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615881"/>
              <a:ext cx="2616200" cy="2857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324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615881"/>
              <a:ext cx="2616200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63FF2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3581461"/>
              <a:ext cx="2616200" cy="2857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1C93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3581461"/>
              <a:ext cx="2616200" cy="2857500"/>
            </a:xfrm>
            <a:prstGeom prst="rect">
              <a:avLst/>
            </a:prstGeom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2869" y="9493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Light, Color and Imaging</a:t>
            </a:r>
          </a:p>
        </p:txBody>
      </p:sp>
    </p:spTree>
    <p:extLst>
      <p:ext uri="{BB962C8B-B14F-4D97-AF65-F5344CB8AC3E}">
        <p14:creationId xmlns:p14="http://schemas.microsoft.com/office/powerpoint/2010/main" val="118422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889" t="19353" r="10316" b="14459"/>
          <a:stretch/>
        </p:blipFill>
        <p:spPr>
          <a:xfrm>
            <a:off x="2965802" y="2561908"/>
            <a:ext cx="5996712" cy="36401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 do you need?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861377" y="496482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849076" y="4382245"/>
            <a:ext cx="7948" cy="1228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1"/>
          </p:cNvCxnSpPr>
          <p:nvPr/>
        </p:nvCxnSpPr>
        <p:spPr>
          <a:xfrm flipH="1" flipV="1">
            <a:off x="2965802" y="4381979"/>
            <a:ext cx="2895575" cy="13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>
            <a:off x="2507562" y="4382245"/>
            <a:ext cx="418984" cy="134868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0732" y="4816124"/>
            <a:ext cx="1748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(700nm)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798" y="2460592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21" grpId="0" animBg="1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 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61377" y="476841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2811974"/>
            <a:ext cx="0" cy="2927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965803" y="2811974"/>
            <a:ext cx="2895574" cy="1570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46902" y="4174268"/>
            <a:ext cx="1996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(546.1nm)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813" y="2288754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0000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 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782819" y="4781507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5387627"/>
            <a:ext cx="0" cy="351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2965803" y="4381979"/>
            <a:ext cx="2895574" cy="10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46902" y="4174268"/>
            <a:ext cx="1996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0000FF"/>
                </a:solidFill>
                <a:latin typeface="Times New Roman" pitchFamily="18" charset="0"/>
              </a:rPr>
              <a:t>Blue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813" y="2288754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0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matching functions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89335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061" t="17374" r="10725" b="14789"/>
          <a:stretch/>
        </p:blipFill>
        <p:spPr>
          <a:xfrm>
            <a:off x="1154629" y="2578373"/>
            <a:ext cx="7326907" cy="369437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6200000">
            <a:off x="-800212" y="3855899"/>
            <a:ext cx="3107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Scaled “Amount” Units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561415" y="5384149"/>
            <a:ext cx="73539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156" y="5630358"/>
            <a:ext cx="22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So some of the colors are negative??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116815" y="5515904"/>
            <a:ext cx="628630" cy="320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6815" y="5630358"/>
            <a:ext cx="1398381" cy="206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1117" y="2682037"/>
            <a:ext cx="70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799998" y="2702365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2037182" y="2715323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77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E7ECC1B-8724-F344-B4EA-506FE375C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343C6A-4213-D447-B5AF-428CDBDEB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**Standardization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3F2E4-D686-AE4D-BA3C-05555162E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Rescaling each of the 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 to their relative luminescence gives the RBG tri-stimulus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84A17-CD04-6441-8FD2-346B63BE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18" y="3676895"/>
            <a:ext cx="51689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A80D0-8FCD-6749-BB78-3CF70A92A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18" y="2923804"/>
            <a:ext cx="33147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DDC5E4-0E0B-3D46-8E43-FDB90DAA2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4449103"/>
            <a:ext cx="4699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9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DA988AD-8349-F040-823C-3B7A454C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7E7BFC-6122-6F4A-8CD8-405F813AE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B96E3-DF2A-A94B-B557-E12EEE364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coordinates can be a bit difficult to visualize in a 3D volume, so well reduce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space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dimention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to 2D with the trick: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0AE9-35FD-C24B-B6F2-62236024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19" y="2833622"/>
            <a:ext cx="2675887" cy="82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10CB7-4AF0-5445-8594-5815C335F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19" y="3856400"/>
            <a:ext cx="2705730" cy="835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8B3A7-3FFE-2347-BF9C-0A895C392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988" y="4889126"/>
            <a:ext cx="2655992" cy="825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53615A-9762-384C-800C-455C270CB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142" y="6145530"/>
            <a:ext cx="1861082" cy="304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A2522B-B6E8-AA4A-8385-83B6635EF9A7}"/>
              </a:ext>
            </a:extLst>
          </p:cNvPr>
          <p:cNvSpPr/>
          <p:nvPr/>
        </p:nvSpPr>
        <p:spPr>
          <a:xfrm>
            <a:off x="662596" y="3550921"/>
            <a:ext cx="43186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-chromaticity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Since r-g-b sum to 1 we can work with two out of three.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Usually we pick (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r,g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1186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Another representation of the RGB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vs.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rg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diagram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1" y="1858210"/>
            <a:ext cx="8686800" cy="50067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761996" y="5943381"/>
            <a:ext cx="8160185" cy="388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095877" y="2592600"/>
            <a:ext cx="38876" cy="3718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34753" y="528052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072647" y="4947110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=435.8 nm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093858" y="275859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79840" y="2411812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(0,1):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=546.1 nm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75053" y="4947110"/>
            <a:ext cx="320145" cy="992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96772" y="46207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(1,0):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=700 nm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46685" y="5567209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Times New Roman" pitchFamily="18" charset="0"/>
              </a:rPr>
              <a:t>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45367" y="5513737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321FF"/>
                </a:solidFill>
                <a:latin typeface="Times New Roman" pitchFamily="18" charset="0"/>
              </a:rPr>
              <a:t>B</a:t>
            </a:r>
            <a:endParaRPr lang="en-US" sz="2800" dirty="0">
              <a:solidFill>
                <a:srgbClr val="5321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72480" y="3391709"/>
            <a:ext cx="443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7FF2D"/>
                </a:solidFill>
                <a:latin typeface="Times New Roman" pitchFamily="18" charset="0"/>
              </a:rPr>
              <a:t>G</a:t>
            </a:r>
            <a:endParaRPr lang="en-US" sz="2800" dirty="0">
              <a:solidFill>
                <a:srgbClr val="07FF2D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09385" y="4187047"/>
            <a:ext cx="30892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Test lights in this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quadrant required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some “negative” amount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of one of the primaries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7C7204-FBA2-4D42-8CDB-4694487249A6}"/>
              </a:ext>
            </a:extLst>
          </p:cNvPr>
          <p:cNvSpPr/>
          <p:nvPr/>
        </p:nvSpPr>
        <p:spPr>
          <a:xfrm>
            <a:off x="2668597" y="3327580"/>
            <a:ext cx="2286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within the locus are mixtures of spectral (monochromatic) colors</a:t>
            </a:r>
          </a:p>
        </p:txBody>
      </p:sp>
    </p:spTree>
    <p:extLst>
      <p:ext uri="{BB962C8B-B14F-4D97-AF65-F5344CB8AC3E}">
        <p14:creationId xmlns:p14="http://schemas.microsoft.com/office/powerpoint/2010/main" val="1227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8" grpId="0"/>
      <p:bldP spid="29" grpId="0"/>
      <p:bldP spid="30" grpId="0"/>
      <p:bldP spid="31" grpId="0"/>
      <p:bldP spid="33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11641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0" y="1283759"/>
            <a:ext cx="8686800" cy="50067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94FC28-EA74-9D4C-8FA3-57720EA20A67}"/>
              </a:ext>
            </a:extLst>
          </p:cNvPr>
          <p:cNvCxnSpPr>
            <a:cxnSpLocks/>
          </p:cNvCxnSpPr>
          <p:nvPr/>
        </p:nvCxnSpPr>
        <p:spPr>
          <a:xfrm flipH="1">
            <a:off x="5279136" y="4340352"/>
            <a:ext cx="1804416" cy="104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C4A65B-66E8-5B4A-AEDB-F6F8606BCFFD}"/>
              </a:ext>
            </a:extLst>
          </p:cNvPr>
          <p:cNvCxnSpPr>
            <a:cxnSpLocks/>
          </p:cNvCxnSpPr>
          <p:nvPr/>
        </p:nvCxnSpPr>
        <p:spPr>
          <a:xfrm flipH="1" flipV="1">
            <a:off x="2157984" y="3060192"/>
            <a:ext cx="3931920" cy="579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B656A-EA1F-7A4F-8524-FFEA07E68B5F}"/>
              </a:ext>
            </a:extLst>
          </p:cNvPr>
          <p:cNvSpPr/>
          <p:nvPr/>
        </p:nvSpPr>
        <p:spPr>
          <a:xfrm>
            <a:off x="6786335" y="1901976"/>
            <a:ext cx="21290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along a line connecting any two points can be made by mixing proportional amounts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1-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the colors at the ends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A5B81A-7403-BE46-A347-C90ADC26B466}"/>
              </a:ext>
            </a:extLst>
          </p:cNvPr>
          <p:cNvCxnSpPr>
            <a:cxnSpLocks/>
          </p:cNvCxnSpPr>
          <p:nvPr/>
        </p:nvCxnSpPr>
        <p:spPr>
          <a:xfrm flipH="1">
            <a:off x="4791456" y="3962094"/>
            <a:ext cx="487680" cy="792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B17E62-6847-2B48-A55F-3BF453BB976A}"/>
              </a:ext>
            </a:extLst>
          </p:cNvPr>
          <p:cNvSpPr txBox="1"/>
          <p:nvPr/>
        </p:nvSpPr>
        <p:spPr>
          <a:xfrm>
            <a:off x="1914144" y="262016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7CC8C-8DC5-0849-BDC5-A95E9F27EF5C}"/>
              </a:ext>
            </a:extLst>
          </p:cNvPr>
          <p:cNvSpPr txBox="1"/>
          <p:nvPr/>
        </p:nvSpPr>
        <p:spPr>
          <a:xfrm>
            <a:off x="5230368" y="367200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69919A-8FF4-3946-A63E-2AD538F74574}"/>
              </a:ext>
            </a:extLst>
          </p:cNvPr>
          <p:cNvSpPr txBox="1"/>
          <p:nvPr/>
        </p:nvSpPr>
        <p:spPr>
          <a:xfrm>
            <a:off x="7044391" y="407212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545770-8BBB-E947-B093-3B110F8951A9}"/>
              </a:ext>
            </a:extLst>
          </p:cNvPr>
          <p:cNvSpPr txBox="1"/>
          <p:nvPr/>
        </p:nvSpPr>
        <p:spPr>
          <a:xfrm>
            <a:off x="6089904" y="345464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707560-64BE-FD4A-A806-D080CDDA749D}"/>
              </a:ext>
            </a:extLst>
          </p:cNvPr>
          <p:cNvSpPr txBox="1"/>
          <p:nvPr/>
        </p:nvSpPr>
        <p:spPr>
          <a:xfrm>
            <a:off x="4626864" y="465013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0CCEA-A690-2343-B289-01F8B19CA55B}"/>
              </a:ext>
            </a:extLst>
          </p:cNvPr>
          <p:cNvSpPr txBox="1"/>
          <p:nvPr/>
        </p:nvSpPr>
        <p:spPr>
          <a:xfrm>
            <a:off x="4913376" y="529021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310E1-482D-C849-8A68-7389A1A3B836}"/>
              </a:ext>
            </a:extLst>
          </p:cNvPr>
          <p:cNvSpPr txBox="1"/>
          <p:nvPr/>
        </p:nvSpPr>
        <p:spPr>
          <a:xfrm>
            <a:off x="3167335" y="281056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222162-A1EB-7541-8813-A0AD666A2785}"/>
              </a:ext>
            </a:extLst>
          </p:cNvPr>
          <p:cNvGrpSpPr/>
          <p:nvPr/>
        </p:nvGrpSpPr>
        <p:grpSpPr>
          <a:xfrm>
            <a:off x="2974848" y="3060192"/>
            <a:ext cx="274320" cy="274320"/>
            <a:chOff x="-2316480" y="3552398"/>
            <a:chExt cx="274320" cy="2743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9C10AC-EE42-D548-8315-45B8D626B1EF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E15AE3-C28E-9F45-8F32-06CB463CC8C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AD944E-698A-D249-8338-8FF1E9DC659B}"/>
              </a:ext>
            </a:extLst>
          </p:cNvPr>
          <p:cNvGrpSpPr/>
          <p:nvPr/>
        </p:nvGrpSpPr>
        <p:grpSpPr>
          <a:xfrm>
            <a:off x="4791456" y="4375811"/>
            <a:ext cx="274320" cy="274320"/>
            <a:chOff x="-2316480" y="3552398"/>
            <a:chExt cx="274320" cy="27432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8C0FD8-9E87-4448-9B1A-E35582B9645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71C3A9-F67B-F842-8A9D-99D337E6429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A8BD0B-0547-4442-813F-86DBA3D48E19}"/>
              </a:ext>
            </a:extLst>
          </p:cNvPr>
          <p:cNvGrpSpPr/>
          <p:nvPr/>
        </p:nvGrpSpPr>
        <p:grpSpPr>
          <a:xfrm>
            <a:off x="6092403" y="4691059"/>
            <a:ext cx="274320" cy="274320"/>
            <a:chOff x="-2316480" y="3552398"/>
            <a:chExt cx="274320" cy="27432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B10677E-A63D-4E4F-AB0C-3B81279580EB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3904962-8BA8-334B-B854-F4028491262B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7ED84D-3AEE-9942-B7A3-33825ED53757}"/>
              </a:ext>
            </a:extLst>
          </p:cNvPr>
          <p:cNvSpPr txBox="1"/>
          <p:nvPr/>
        </p:nvSpPr>
        <p:spPr>
          <a:xfrm>
            <a:off x="5003890" y="42802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42B47F-9BBB-DD4E-8368-C8CE9BD02F3E}"/>
              </a:ext>
            </a:extLst>
          </p:cNvPr>
          <p:cNvSpPr txBox="1"/>
          <p:nvPr/>
        </p:nvSpPr>
        <p:spPr>
          <a:xfrm>
            <a:off x="6089904" y="44093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A674946-E46C-3C4B-AB2C-59F15359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159" y="2232275"/>
            <a:ext cx="1304036" cy="202728"/>
          </a:xfrm>
          <a:prstGeom prst="rect">
            <a:avLst/>
          </a:prstGeom>
        </p:spPr>
      </p:pic>
      <p:sp>
        <p:nvSpPr>
          <p:cNvPr id="66" name="Right Brace 65">
            <a:extLst>
              <a:ext uri="{FF2B5EF4-FFF2-40B4-BE49-F238E27FC236}">
                <a16:creationId xmlns:a16="http://schemas.microsoft.com/office/drawing/2014/main" id="{9D4C5CF1-22E2-0944-ACD2-8F81D42FE1D4}"/>
              </a:ext>
            </a:extLst>
          </p:cNvPr>
          <p:cNvSpPr>
            <a:spLocks noChangeAspect="1"/>
          </p:cNvSpPr>
          <p:nvPr/>
        </p:nvSpPr>
        <p:spPr>
          <a:xfrm rot="16664241">
            <a:off x="2371633" y="2318774"/>
            <a:ext cx="685800" cy="8932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FCD80B63-20C8-9A4E-9573-97CB5D03B30D}"/>
              </a:ext>
            </a:extLst>
          </p:cNvPr>
          <p:cNvSpPr>
            <a:spLocks noChangeAspect="1"/>
          </p:cNvSpPr>
          <p:nvPr/>
        </p:nvSpPr>
        <p:spPr>
          <a:xfrm rot="16664241">
            <a:off x="4309720" y="1535269"/>
            <a:ext cx="685800" cy="297178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E7CB0B7-90CD-E94F-A919-D8ACCED26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64" y="2594474"/>
            <a:ext cx="1769760" cy="20272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1308FD-8633-2A42-827D-43959DC84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1" y="5056405"/>
            <a:ext cx="2755179" cy="2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4" grpId="0"/>
      <p:bldP spid="35" grpId="0"/>
      <p:bldP spid="36" grpId="0"/>
      <p:bldP spid="37" grpId="0"/>
      <p:bldP spid="38" grpId="0"/>
      <p:bldP spid="39" grpId="0"/>
      <p:bldP spid="63" grpId="0"/>
      <p:bldP spid="64" grpId="0"/>
      <p:bldP spid="66" grpId="0" animBg="1"/>
      <p:bldP spid="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D2427FB-D017-3544-9000-4D09CA0E6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D9FEC4-FEE1-0E4F-8DE1-EFA894A2A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8D56F5-3836-4745-BC3C-69C03CB2C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Problems with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-chromaticity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XXXX</a:t>
            </a:r>
          </a:p>
        </p:txBody>
      </p:sp>
    </p:spTree>
    <p:extLst>
      <p:ext uri="{BB962C8B-B14F-4D97-AF65-F5344CB8AC3E}">
        <p14:creationId xmlns:p14="http://schemas.microsoft.com/office/powerpoint/2010/main" val="2273348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V(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484" t="17556" r="8042" b="14927"/>
          <a:stretch/>
        </p:blipFill>
        <p:spPr>
          <a:xfrm>
            <a:off x="1956766" y="1917778"/>
            <a:ext cx="5766633" cy="4377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6200000">
            <a:off x="354598" y="3516450"/>
            <a:ext cx="24178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luminescence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363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b="81391"/>
          <a:stretch/>
        </p:blipFill>
        <p:spPr>
          <a:xfrm>
            <a:off x="800100" y="2768420"/>
            <a:ext cx="7531100" cy="945328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355874"/>
            <a:ext cx="8686800" cy="6321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The Electromagnetic Spectrum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1314" y="2857791"/>
            <a:ext cx="924927" cy="855956"/>
          </a:xfrm>
          <a:prstGeom prst="rect">
            <a:avLst/>
          </a:prstGeom>
          <a:noFill/>
          <a:ln w="57150" cmpd="sng">
            <a:solidFill>
              <a:srgbClr val="1200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10486" y="2857791"/>
            <a:ext cx="1062974" cy="855956"/>
          </a:xfrm>
          <a:prstGeom prst="rect">
            <a:avLst/>
          </a:prstGeom>
          <a:noFill/>
          <a:ln w="57150" cmpd="sng">
            <a:solidFill>
              <a:srgbClr val="B0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1752" y="1922473"/>
            <a:ext cx="1727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E</a:t>
            </a:r>
            <a:r>
              <a:rPr lang="en-US" sz="4000" dirty="0">
                <a:latin typeface="Times New Roman"/>
                <a:cs typeface="Times New Roman"/>
              </a:rPr>
              <a:t> = </a:t>
            </a:r>
            <a:r>
              <a:rPr lang="en-US" sz="4000" i="1" dirty="0" err="1">
                <a:latin typeface="Times New Roman"/>
                <a:cs typeface="Times New Roman"/>
              </a:rPr>
              <a:t>h</a:t>
            </a:r>
            <a:r>
              <a:rPr lang="en-US" sz="4000" i="1" dirty="0" err="1">
                <a:latin typeface="Symbol" charset="2"/>
                <a:cs typeface="Symbol" charset="2"/>
              </a:rPr>
              <a:t>n</a:t>
            </a:r>
            <a:endParaRPr lang="en-US" sz="4000" i="1" dirty="0">
              <a:latin typeface="Symbol" charset="2"/>
              <a:cs typeface="Symbol" charset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8609" b="29062"/>
          <a:stretch/>
        </p:blipFill>
        <p:spPr>
          <a:xfrm>
            <a:off x="800100" y="3713748"/>
            <a:ext cx="7531100" cy="265829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706609" y="4693953"/>
            <a:ext cx="1145804" cy="138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5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701" t="18978" r="8042" b="15017"/>
          <a:stretch/>
        </p:blipFill>
        <p:spPr>
          <a:xfrm>
            <a:off x="1969725" y="2021441"/>
            <a:ext cx="5766633" cy="42919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15727" y="2301928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604290" y="2899662"/>
            <a:ext cx="3465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≈ 0.18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+ 0.81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+ 0.01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5408264" y="2308417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8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Draw in a new triangle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119" t="19412" r="8042" b="14926"/>
          <a:stretch/>
        </p:blipFill>
        <p:spPr>
          <a:xfrm>
            <a:off x="228600" y="1840030"/>
            <a:ext cx="8458200" cy="50179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1114450" y="1840030"/>
            <a:ext cx="7669854" cy="4366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3576606" y="5260933"/>
            <a:ext cx="5038305" cy="738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373625" y="1840030"/>
            <a:ext cx="3058257" cy="3770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276762" y="5612382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1804017" y="1904820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000" dirty="0"/>
          </a:p>
        </p:txBody>
      </p:sp>
      <p:sp>
        <p:nvSpPr>
          <p:cNvPr id="41" name="Rectangle 40"/>
          <p:cNvSpPr/>
          <p:nvPr/>
        </p:nvSpPr>
        <p:spPr>
          <a:xfrm>
            <a:off x="4197405" y="5029274"/>
            <a:ext cx="341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3848745" y="5693387"/>
            <a:ext cx="3109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Times New Roman" pitchFamily="18" charset="0"/>
              </a:rPr>
              <a:t>Alychne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: luminescence = 0 line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128555" y="3717123"/>
            <a:ext cx="340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Line just outside the spectral locus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06882" y="3776247"/>
            <a:ext cx="1568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Just need to clear this point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863878" y="3926262"/>
            <a:ext cx="311009" cy="160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4" grpId="0"/>
      <p:bldP spid="45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3B925BD-A743-734D-87CB-2B19CE53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6E9399-8885-AC43-9F5F-A8AFFDBF8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F12C1-12F0-5649-8513-CBF2B34A1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921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Transformation to go from RGB space to XYZ space: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98E69-FDDE-5E44-870C-4396E8A1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2" y="4432300"/>
            <a:ext cx="6819900" cy="165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A991C2-3B71-F14D-B028-DAD41BFA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1975823"/>
            <a:ext cx="7912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F636680-DBC6-1D46-A917-34DF4BAC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DCAD33-CA64-1141-A713-B421C8ACC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643F5-137B-E44B-B3F6-B31E6337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549640" cy="1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To go from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to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xyz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it’s a little ugly-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ier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Most of this complication is to force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=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instead of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≈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BC54A4-5AC2-B040-869A-C1B5C9E6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16" y="3429000"/>
            <a:ext cx="4358127" cy="1518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0ABFD-5CDD-C646-BA09-1AB50DD3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21" y="2453509"/>
            <a:ext cx="2389819" cy="1333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CAE01-3B40-7C41-92AA-D40919966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21" y="4223640"/>
            <a:ext cx="1764160" cy="317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5C6FCD-7C5A-E745-A113-306C4C7D7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2" y="4978356"/>
            <a:ext cx="2635980" cy="1333375"/>
          </a:xfrm>
          <a:prstGeom prst="rect">
            <a:avLst/>
          </a:prstGeom>
        </p:spPr>
      </p:pic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6B64D01-CE8B-F74D-8FD2-4B1C06DBFE07}"/>
              </a:ext>
            </a:extLst>
          </p:cNvPr>
          <p:cNvSpPr/>
          <p:nvPr/>
        </p:nvSpPr>
        <p:spPr>
          <a:xfrm>
            <a:off x="658368" y="3060192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CEB1F42E-44F3-734D-86BD-31AF019B1474}"/>
              </a:ext>
            </a:extLst>
          </p:cNvPr>
          <p:cNvSpPr/>
          <p:nvPr/>
        </p:nvSpPr>
        <p:spPr>
          <a:xfrm>
            <a:off x="629313" y="4541599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9AD721FE-0BE0-C940-B3AB-D2C7D13E8D90}"/>
              </a:ext>
            </a:extLst>
          </p:cNvPr>
          <p:cNvSpPr/>
          <p:nvPr/>
        </p:nvSpPr>
        <p:spPr>
          <a:xfrm rot="15507611">
            <a:off x="4880368" y="3160168"/>
            <a:ext cx="489950" cy="583255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0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Make X, Y, and Z the new primaries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Leads to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985" t="18223" b="14008"/>
          <a:stretch/>
        </p:blipFill>
        <p:spPr>
          <a:xfrm>
            <a:off x="1308243" y="2241728"/>
            <a:ext cx="6912033" cy="417246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96903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5230038" y="4133329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x(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799998" y="3350263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127893" y="2715323"/>
            <a:ext cx="70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z(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904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coordinates (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system)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Visible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locus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971" r="8042" b="4940"/>
          <a:stretch/>
        </p:blipFill>
        <p:spPr>
          <a:xfrm>
            <a:off x="1678470" y="2737296"/>
            <a:ext cx="5500664" cy="3965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5F9B8E-04BC-224E-AD1A-9F8D69572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5" b="12096"/>
          <a:stretch/>
        </p:blipFill>
        <p:spPr>
          <a:xfrm>
            <a:off x="2670048" y="2448672"/>
            <a:ext cx="4525893" cy="325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full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visible Gamut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68" y="1507912"/>
            <a:ext cx="4950232" cy="53144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62909" y="6540454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621840"/>
            <a:ext cx="3412802" cy="250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Gamut is a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convex hull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Every point on the inside is a linear combination of points on the visible locus</a:t>
            </a:r>
            <a:endParaRPr lang="en-GB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2E357B-7695-7441-950A-B2DE26A7B008}"/>
              </a:ext>
            </a:extLst>
          </p:cNvPr>
          <p:cNvCxnSpPr>
            <a:cxnSpLocks/>
          </p:cNvCxnSpPr>
          <p:nvPr/>
        </p:nvCxnSpPr>
        <p:spPr>
          <a:xfrm flipH="1">
            <a:off x="5007089" y="3563398"/>
            <a:ext cx="1804416" cy="104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A6D7EE-3D6E-2C41-92C9-79FD4BCD7F7F}"/>
              </a:ext>
            </a:extLst>
          </p:cNvPr>
          <p:cNvSpPr txBox="1"/>
          <p:nvPr/>
        </p:nvSpPr>
        <p:spPr>
          <a:xfrm>
            <a:off x="6772344" y="329517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3F1314-0437-C243-B2B0-C664974982A3}"/>
              </a:ext>
            </a:extLst>
          </p:cNvPr>
          <p:cNvSpPr txBox="1"/>
          <p:nvPr/>
        </p:nvSpPr>
        <p:spPr>
          <a:xfrm>
            <a:off x="4641329" y="451325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EC8B6CC-BC08-E543-8157-778D9E2C3D2D}"/>
              </a:ext>
            </a:extLst>
          </p:cNvPr>
          <p:cNvGrpSpPr/>
          <p:nvPr/>
        </p:nvGrpSpPr>
        <p:grpSpPr>
          <a:xfrm>
            <a:off x="5246955" y="4238937"/>
            <a:ext cx="274320" cy="274320"/>
            <a:chOff x="-2316480" y="3552398"/>
            <a:chExt cx="274320" cy="27432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749B95-3AEA-2246-9BD1-7A7C320D241D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D574B8D-B2C3-DF41-9BC4-56ADAC589BB3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309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Descriptors and the Gamut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3718" y="6115493"/>
            <a:ext cx="8747320" cy="5270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Every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point in the Gamut corresponds to a </a:t>
            </a:r>
            <a:r>
              <a:rPr lang="en-GB" sz="2400" b="1" i="1" u="sng" dirty="0">
                <a:solidFill>
                  <a:srgbClr val="000000"/>
                </a:solidFill>
                <a:latin typeface="Times New Roman" pitchFamily="18" charset="0"/>
              </a:rPr>
              <a:t>set of brightness's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 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89507" y="539859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Konica-Minolta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55" t="11743" r="15750" b="6157"/>
          <a:stretch/>
        </p:blipFill>
        <p:spPr>
          <a:xfrm>
            <a:off x="2304412" y="1243542"/>
            <a:ext cx="4085095" cy="48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6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463C1EF-485E-0647-BA1C-3301D7B30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AA98B-25EE-BA49-93E3-549204BB7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07B5-693C-1F4E-BF96-27F05C996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70913"/>
            <a:ext cx="8549640" cy="316217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of a complex object illuminated by some continuous wavelength source is determined by the energy intensity it “gives off” (emits or reflects) under the </a:t>
            </a:r>
            <a:r>
              <a:rPr lang="en-GB" sz="2200" b="1" dirty="0" err="1">
                <a:solidFill>
                  <a:srgbClr val="000000"/>
                </a:solidFill>
                <a:latin typeface="Times New Roman" pitchFamily="18" charset="0"/>
              </a:rPr>
              <a:t>illuminant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200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Called the object’s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power distribution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SPD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(emission) or 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reflectance distribution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SRD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(reflection):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is a complicated function that usually has to be determined experimentally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Dictated by illuminating source, quantum mechanics, physical structure of the material at the atomic/molecular scale, environment and viewpoint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52BB9-F985-6144-9F35-EDD47A124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9"/>
          <a:stretch/>
        </p:blipFill>
        <p:spPr>
          <a:xfrm>
            <a:off x="155448" y="4425696"/>
            <a:ext cx="4303363" cy="24510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898914-55AC-964C-8A53-0B080405B08E}"/>
              </a:ext>
            </a:extLst>
          </p:cNvPr>
          <p:cNvSpPr/>
          <p:nvPr/>
        </p:nvSpPr>
        <p:spPr>
          <a:xfrm>
            <a:off x="776682" y="4556441"/>
            <a:ext cx="12586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Gilchrist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 2017</a:t>
            </a:r>
            <a:endParaRPr lang="en-US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F1163-6A17-D342-A26F-AD0CA63D2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778" y="4437888"/>
            <a:ext cx="4694391" cy="24510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7CB748-ADD9-8A41-BFB2-B47624EFE338}"/>
              </a:ext>
            </a:extLst>
          </p:cNvPr>
          <p:cNvSpPr/>
          <p:nvPr/>
        </p:nvSpPr>
        <p:spPr>
          <a:xfrm>
            <a:off x="6635642" y="4593017"/>
            <a:ext cx="126509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>
                <a:solidFill>
                  <a:srgbClr val="000000"/>
                </a:solidFill>
                <a:latin typeface="Times New Roman" pitchFamily="18" charset="0"/>
              </a:rPr>
              <a:t>Burattini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 2017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32A9C2-1DD9-574A-94DF-68B37B940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918" y="4425695"/>
            <a:ext cx="4714402" cy="24510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441418B-460B-204A-970F-B45B4D702F9A}"/>
              </a:ext>
            </a:extLst>
          </p:cNvPr>
          <p:cNvSpPr/>
          <p:nvPr/>
        </p:nvSpPr>
        <p:spPr>
          <a:xfrm>
            <a:off x="4830522" y="4589205"/>
            <a:ext cx="13484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Abraham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.? 2016</a:t>
            </a:r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74C977-E5A0-0248-A3E8-1322812E919F}"/>
              </a:ext>
            </a:extLst>
          </p:cNvPr>
          <p:cNvSpPr/>
          <p:nvPr/>
        </p:nvSpPr>
        <p:spPr>
          <a:xfrm>
            <a:off x="5871717" y="4237754"/>
            <a:ext cx="18838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Spinach illuminated by the sun</a:t>
            </a:r>
            <a:endParaRPr lang="en-US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DE4E19-1436-1F49-9F2A-638726671A9E}"/>
              </a:ext>
            </a:extLst>
          </p:cNvPr>
          <p:cNvSpPr/>
          <p:nvPr/>
        </p:nvSpPr>
        <p:spPr>
          <a:xfrm>
            <a:off x="1988975" y="4589205"/>
            <a:ext cx="542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2206C1-E2F2-024A-8768-C9050EDD57D7}"/>
              </a:ext>
            </a:extLst>
          </p:cNvPr>
          <p:cNvSpPr/>
          <p:nvPr/>
        </p:nvSpPr>
        <p:spPr>
          <a:xfrm>
            <a:off x="5871717" y="4237754"/>
            <a:ext cx="17764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Spinach illuminated by LEDs</a:t>
            </a:r>
            <a:endParaRPr lang="en-US" sz="1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ADFBA8-A152-7A49-A84D-3A071D8C5008}"/>
              </a:ext>
            </a:extLst>
          </p:cNvPr>
          <p:cNvSpPr/>
          <p:nvPr/>
        </p:nvSpPr>
        <p:spPr>
          <a:xfrm>
            <a:off x="8375358" y="4145279"/>
            <a:ext cx="58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70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BDE149C6-FFEB-3D45-8C63-FC04166B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684C88-9F57-DD4B-A0EF-CC48A0667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1FE0E6-A4DA-C248-89D0-DC7CE1857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complex object’s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coordinates are determined by: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29A5EE-1B56-714B-B0CE-03F33CA61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54" y="4834636"/>
            <a:ext cx="27559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BA4E32-EEE7-8542-9B22-2402EA055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46" y="4824610"/>
            <a:ext cx="3251200" cy="1651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D3D4D5-E3E3-2941-B2BA-964273E11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101" y="1759894"/>
            <a:ext cx="3085010" cy="5975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6CDAFF-F545-6049-8FEF-A67F4CA760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01" y="2613737"/>
            <a:ext cx="3099957" cy="597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56E90A-9955-7746-AC79-70F1B50D7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962" y="3505831"/>
            <a:ext cx="3099957" cy="60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21457-B965-064D-B039-AB2669A5A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206" y="1759351"/>
            <a:ext cx="3152240" cy="597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DB0E75-FF5C-5946-A074-B258738DB6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4726" y="2652293"/>
            <a:ext cx="3251200" cy="6252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267DA7-0F78-7C4D-BD3D-E2AA3046B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5246" y="3471028"/>
            <a:ext cx="3251200" cy="6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57200" y="2200171"/>
            <a:ext cx="8686800" cy="3207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absorb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vibrational relaxations in excited states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intersystem crossing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Followed by possible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radiative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decay (fluorescence or phosphorescence)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produces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if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emitted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Combinations of all of the above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5119766"/>
            <a:ext cx="8686800" cy="17382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5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3B01162-285D-5348-AF34-C898A410C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08A859-ED13-C441-87A9-53743FE1D6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xyY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coordinates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22466C-9784-D34F-BEEB-287F36E73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1016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Typically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is expressed as two chromaticity coordinates and a luminosity value: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BFCE1F-776C-E846-BA84-2490D241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861" y="2020463"/>
            <a:ext cx="2024630" cy="608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F91AE7-3DD4-B541-8716-293853747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7508" y="2824111"/>
            <a:ext cx="2017294" cy="608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449B9-C470-F943-AD85-902CE9D80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508" y="3673925"/>
            <a:ext cx="2017294" cy="6110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21D901-A54D-FA4A-882F-58016C86EB37}"/>
              </a:ext>
            </a:extLst>
          </p:cNvPr>
          <p:cNvSpPr/>
          <p:nvPr/>
        </p:nvSpPr>
        <p:spPr>
          <a:xfrm>
            <a:off x="2764356" y="2122822"/>
            <a:ext cx="271452" cy="1207787"/>
          </a:xfrm>
          <a:prstGeom prst="rect">
            <a:avLst/>
          </a:prstGeom>
          <a:noFill/>
          <a:ln w="3492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324E728-966C-3D40-A603-B44429FCA616}"/>
              </a:ext>
            </a:extLst>
          </p:cNvPr>
          <p:cNvSpPr/>
          <p:nvPr/>
        </p:nvSpPr>
        <p:spPr>
          <a:xfrm>
            <a:off x="4888992" y="2018663"/>
            <a:ext cx="963168" cy="146307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632B67-2AAD-474B-BFE5-EA1589E76695}"/>
              </a:ext>
            </a:extLst>
          </p:cNvPr>
          <p:cNvSpPr/>
          <p:nvPr/>
        </p:nvSpPr>
        <p:spPr>
          <a:xfrm>
            <a:off x="5998799" y="2542049"/>
            <a:ext cx="21435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chromaticity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D833B-4E5D-C149-AF99-8CFB6A244357}"/>
              </a:ext>
            </a:extLst>
          </p:cNvPr>
          <p:cNvSpPr/>
          <p:nvPr/>
        </p:nvSpPr>
        <p:spPr>
          <a:xfrm>
            <a:off x="682308" y="4585306"/>
            <a:ext cx="82330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Since y(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is the same as the (1924) luminosity function, the (normalized) Y coordinate give a measure of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luminosity quoted as a percentage (%):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FCA527-82A0-2646-8E7A-66DC3DDBD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604" y="5442633"/>
            <a:ext cx="5055108" cy="5760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8AC1604-7536-5F47-8950-4040195F474A}"/>
              </a:ext>
            </a:extLst>
          </p:cNvPr>
          <p:cNvSpPr/>
          <p:nvPr/>
        </p:nvSpPr>
        <p:spPr>
          <a:xfrm>
            <a:off x="3035808" y="6294655"/>
            <a:ext cx="633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with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2E71BD-A82F-C140-AF22-6F19DD63F5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1984" y="6249145"/>
            <a:ext cx="1979456" cy="5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2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F806201-F03A-E748-A78A-7709079A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0BBD6CC-6DFA-BC4F-9681-8E3162471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CDCAE-FC4B-F544-921A-FA5147212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Back to the original question: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46C58-76E2-5D4A-81C5-F162DC13E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5487" y="1536788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87FD-A538-844F-8322-14EA4D8B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82" y="1044065"/>
            <a:ext cx="4572000" cy="28068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33CE68-EF70-154F-AC86-4C298D53F56D}"/>
              </a:ext>
            </a:extLst>
          </p:cNvPr>
          <p:cNvSpPr>
            <a:spLocks noChangeAspect="1"/>
          </p:cNvSpPr>
          <p:nvPr/>
        </p:nvSpPr>
        <p:spPr>
          <a:xfrm>
            <a:off x="4852416" y="2319495"/>
            <a:ext cx="361097" cy="362746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A009FF-0832-4743-9FDF-7D6988B85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1" y="1854743"/>
            <a:ext cx="3492340" cy="249780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B264C-D14C-E64A-986B-C82066C06E39}"/>
              </a:ext>
            </a:extLst>
          </p:cNvPr>
          <p:cNvCxnSpPr>
            <a:cxnSpLocks/>
          </p:cNvCxnSpPr>
          <p:nvPr/>
        </p:nvCxnSpPr>
        <p:spPr>
          <a:xfrm flipH="1" flipV="1">
            <a:off x="2355487" y="2549460"/>
            <a:ext cx="2633383" cy="17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7994FC2-EABC-6244-8E5A-90C70D76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71" y="2549460"/>
            <a:ext cx="79753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FEA01F-6818-6A4E-8514-B7A3D8C6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0779" y="4122860"/>
            <a:ext cx="2910402" cy="4492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C49B3A-5B71-C64F-8B59-2F2FC08E5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0779" y="4811386"/>
            <a:ext cx="3394373" cy="445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DA6C21-8962-D64D-892D-6ABAF53A5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0779" y="5495948"/>
            <a:ext cx="3406333" cy="4495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D0E660-5B0E-EF49-9A1F-A09A12665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819" y="6216651"/>
            <a:ext cx="3406333" cy="4515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09B0D4F-2DC9-CB45-A14F-580EB06986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9223" y="4486314"/>
            <a:ext cx="3389059" cy="239584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8D3C22F-13BE-2141-89EF-6E1F0043A6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6470" y="5580063"/>
            <a:ext cx="79753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I(</a:t>
            </a:r>
            <a:r>
              <a:rPr lang="en-GB" sz="22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848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15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3F806201-F03A-E748-A78A-7709079AA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ECDCAE-FC4B-F544-921A-FA5147212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Back to the original question: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146C58-76E2-5D4A-81C5-F162DC13E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065" y="2104746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987FD-A538-844F-8322-14EA4D8B6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282" y="1044065"/>
            <a:ext cx="4572000" cy="28068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33CE68-EF70-154F-AC86-4C298D53F56D}"/>
              </a:ext>
            </a:extLst>
          </p:cNvPr>
          <p:cNvSpPr>
            <a:spLocks noChangeAspect="1"/>
          </p:cNvSpPr>
          <p:nvPr/>
        </p:nvSpPr>
        <p:spPr>
          <a:xfrm>
            <a:off x="4852416" y="2319495"/>
            <a:ext cx="361097" cy="362746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B264C-D14C-E64A-986B-C82066C06E39}"/>
              </a:ext>
            </a:extLst>
          </p:cNvPr>
          <p:cNvCxnSpPr>
            <a:cxnSpLocks/>
          </p:cNvCxnSpPr>
          <p:nvPr/>
        </p:nvCxnSpPr>
        <p:spPr>
          <a:xfrm flipH="1" flipV="1">
            <a:off x="2355487" y="2549460"/>
            <a:ext cx="2633383" cy="1717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EC36EB0-7201-7844-A99F-46E66BE4D344}"/>
              </a:ext>
            </a:extLst>
          </p:cNvPr>
          <p:cNvSpPr/>
          <p:nvPr/>
        </p:nvSpPr>
        <p:spPr>
          <a:xfrm>
            <a:off x="484188" y="1879200"/>
            <a:ext cx="172354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X = 0.243 </a:t>
            </a:r>
          </a:p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Y = 0.177 </a:t>
            </a:r>
          </a:p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Z = 0.097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726C42-24FB-7D45-A08E-AB81A68B40FF}"/>
              </a:ext>
            </a:extLst>
          </p:cNvPr>
          <p:cNvSpPr/>
          <p:nvPr/>
        </p:nvSpPr>
        <p:spPr>
          <a:xfrm>
            <a:off x="369887" y="5526909"/>
            <a:ext cx="3836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chromaticity is (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)=(0.470, 0.343) with a luminosity (Y) of 17.7%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395C7-F399-2D4F-959A-024AEB6AC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045" y="3549395"/>
            <a:ext cx="2024630" cy="60885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4379792-A3F4-3D4E-AF9A-1B3812094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725" y="3683227"/>
            <a:ext cx="2272284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With: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C4AFD-F263-8543-BAD5-5A13E3B38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692" y="4353043"/>
            <a:ext cx="2017294" cy="6088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B8B84A-853E-904F-9874-471415B05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089" y="4051110"/>
            <a:ext cx="2614530" cy="280689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C524F3-CBD4-D940-8435-EAA0986AF64A}"/>
              </a:ext>
            </a:extLst>
          </p:cNvPr>
          <p:cNvCxnSpPr>
            <a:cxnSpLocks/>
          </p:cNvCxnSpPr>
          <p:nvPr/>
        </p:nvCxnSpPr>
        <p:spPr>
          <a:xfrm>
            <a:off x="4145280" y="5709789"/>
            <a:ext cx="2741516" cy="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E29AD2A-99D8-4443-8DCD-2EE29281A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</p:spTree>
    <p:extLst>
      <p:ext uri="{BB962C8B-B14F-4D97-AF65-F5344CB8AC3E}">
        <p14:creationId xmlns:p14="http://schemas.microsoft.com/office/powerpoint/2010/main" val="401838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Black bodies give off an energy intensity so they are SPDs.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are they at a given temperature?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116479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Project the Planck distribution at a given temperature onto the x, y and z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functions!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1944"/>
          <a:stretch/>
        </p:blipFill>
        <p:spPr>
          <a:xfrm>
            <a:off x="324017" y="3236394"/>
            <a:ext cx="4276379" cy="2815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3523"/>
          <a:stretch/>
        </p:blipFill>
        <p:spPr>
          <a:xfrm>
            <a:off x="4814939" y="4004009"/>
            <a:ext cx="3664522" cy="15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88552"/>
            <a:ext cx="3876245" cy="12722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 Temperature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the curve of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(T),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(T) on the Gamut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45" y="1477206"/>
            <a:ext cx="5039155" cy="53807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45510" y="655009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22897" y="4561583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490986" y="4831698"/>
            <a:ext cx="1558097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1483" y="4984098"/>
            <a:ext cx="0" cy="1458166"/>
          </a:xfrm>
          <a:prstGeom prst="line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5653" y="4709394"/>
            <a:ext cx="78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R</a:t>
            </a:r>
            <a:r>
              <a:rPr lang="en-US" sz="2800" baseline="-25000" dirty="0">
                <a:latin typeface="Times New Roman"/>
                <a:cs typeface="Times New Roman"/>
              </a:rPr>
              <a:t>700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9133" y="2360834"/>
            <a:ext cx="98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G</a:t>
            </a:r>
            <a:r>
              <a:rPr lang="en-US" sz="2800" baseline="-25000" dirty="0">
                <a:latin typeface="Times New Roman"/>
                <a:cs typeface="Times New Roman"/>
              </a:rPr>
              <a:t>546.1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11370" y="5971420"/>
            <a:ext cx="962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B</a:t>
            </a:r>
            <a:r>
              <a:rPr lang="en-US" sz="2800" baseline="-25000" dirty="0">
                <a:latin typeface="Times New Roman"/>
                <a:cs typeface="Times New Roman"/>
              </a:rPr>
              <a:t>435.8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28600" y="2267012"/>
            <a:ext cx="3876245" cy="4144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White point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Chromaticity coordinates of an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illuminant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with a spectral range that simulates different kinds of “whites”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A: Indoor lighting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B,C: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Sim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. sunlight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D: “Natural” daylight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65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, D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50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equal energy white point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x=1/3, y=1/3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6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Gamut of Printed Inks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31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Kodak 1996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59" y="1243542"/>
            <a:ext cx="4517173" cy="54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0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for RGB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03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Olympus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062" t="3337" r="16412" b="2223"/>
          <a:stretch/>
        </p:blipFill>
        <p:spPr>
          <a:xfrm>
            <a:off x="1904103" y="981662"/>
            <a:ext cx="5478399" cy="57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70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A0E3DFB-7EF6-D04B-8081-F89468579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D27F88-D899-D34E-97AA-3BDC3E761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Digital Imaging</a:t>
            </a:r>
          </a:p>
        </p:txBody>
      </p:sp>
    </p:spTree>
    <p:extLst>
      <p:ext uri="{BB962C8B-B14F-4D97-AF65-F5344CB8AC3E}">
        <p14:creationId xmlns:p14="http://schemas.microsoft.com/office/powerpoint/2010/main" val="2856304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BC15256-7373-DA40-BAE1-963C7B99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5A164-1EA4-8C4B-B8A8-C1E321AF6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79841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Peter V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Tytell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0F063A4-7D56-744F-9020-0A92C04A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63" y="989150"/>
            <a:ext cx="4263474" cy="524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27B2FA-C7F4-F548-B1D5-5E3A3544336F}"/>
              </a:ext>
            </a:extLst>
          </p:cNvPr>
          <p:cNvSpPr/>
          <p:nvPr/>
        </p:nvSpPr>
        <p:spPr>
          <a:xfrm>
            <a:off x="894234" y="6332757"/>
            <a:ext cx="710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Peter contributed endlessly to Forensic Science, and inspired these lectures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2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2055763"/>
            <a:ext cx="8686800" cy="2789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don</a:t>
            </a:r>
            <a:r>
              <a:rPr lang="fr-FR" sz="2800" b="1" i="1" u="sng" dirty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t absorb all</a:t>
            </a:r>
            <a:r>
              <a:rPr lang="en-GB" sz="2800" b="1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There are no available states for the e- to be excited to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These are reflected photons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Reflected photons with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 produce most of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we see!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666111" y="6258949"/>
            <a:ext cx="1859242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2503986">
            <a:off x="1783582" y="4748721"/>
            <a:ext cx="2421614" cy="968959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555871">
            <a:off x="2081832" y="483170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White light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73346" y="6417200"/>
            <a:ext cx="261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Absorbs </a:t>
            </a:r>
            <a:r>
              <a:rPr lang="en-US" sz="2400" dirty="0">
                <a:solidFill>
                  <a:srgbClr val="F74E0C"/>
                </a:solidFill>
                <a:latin typeface="Times New Roman"/>
                <a:cs typeface="Times New Roman"/>
              </a:rPr>
              <a:t>r</a:t>
            </a:r>
            <a:r>
              <a:rPr lang="en-US" sz="2400" dirty="0">
                <a:solidFill>
                  <a:srgbClr val="F73F12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FF0E68"/>
                </a:solidFill>
                <a:latin typeface="Times New Roman"/>
                <a:cs typeface="Times New Roman"/>
              </a:rPr>
              <a:t>d</a:t>
            </a:r>
            <a:r>
              <a:rPr lang="en-US" sz="2400" dirty="0">
                <a:solidFill>
                  <a:srgbClr val="FF5217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>
                <a:solidFill>
                  <a:srgbClr val="09C8FF"/>
                </a:solidFill>
                <a:latin typeface="Times New Roman"/>
                <a:cs typeface="Times New Roman"/>
              </a:rPr>
              <a:t>b</a:t>
            </a:r>
            <a:r>
              <a:rPr lang="en-US" sz="2400" dirty="0">
                <a:solidFill>
                  <a:srgbClr val="21A1FF"/>
                </a:solidFill>
                <a:latin typeface="Times New Roman"/>
                <a:cs typeface="Times New Roman"/>
              </a:rPr>
              <a:t>l</a:t>
            </a:r>
            <a:r>
              <a:rPr lang="en-US" sz="2400" dirty="0">
                <a:solidFill>
                  <a:srgbClr val="1502FF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srgbClr val="5321FF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4D74FF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0" name="Right Arrow 9"/>
          <p:cNvSpPr/>
          <p:nvPr/>
        </p:nvSpPr>
        <p:spPr>
          <a:xfrm rot="19040171">
            <a:off x="4870691" y="4870980"/>
            <a:ext cx="2317505" cy="576137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12366" y="5279921"/>
            <a:ext cx="2882954" cy="1200329"/>
          </a:xfrm>
          <a:prstGeom prst="rect">
            <a:avLst/>
          </a:prstGeom>
          <a:solidFill>
            <a:srgbClr val="FFFDFB"/>
          </a:solidFill>
          <a:ln>
            <a:solidFill>
              <a:srgbClr val="1ABB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Reflects mostly greens that our eyes are sensitive to </a:t>
            </a:r>
            <a:endParaRPr lang="en-US" sz="2400" dirty="0">
              <a:solidFill>
                <a:srgbClr val="4D74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2" grpId="0"/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28523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 what we call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is just a bunch of </a:t>
            </a: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hv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coming from a material (reflected or emitted) which have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= {400nm, 700nm}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3718" y="2465313"/>
            <a:ext cx="8686800" cy="34531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Grassmann’s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law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a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test light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can be matched by an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additive mixture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three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primary lights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primaries are references and can be anything.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Common primaries: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(700nm),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(546.1nm), </a:t>
            </a:r>
            <a:r>
              <a:rPr lang="en-GB" sz="2400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 a specific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C would be: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01" y="5454952"/>
            <a:ext cx="6197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5773385"/>
            <a:ext cx="8686800" cy="878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great reference: Konica-Minolta, Precise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Communication: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http://www.konicaminolta.com/instruments/knowledge/color/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37" y="1028523"/>
            <a:ext cx="3794274" cy="44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67484"/>
            <a:ext cx="8686800" cy="3868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Basic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4648" y="1354300"/>
            <a:ext cx="8686800" cy="3831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Luminosity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Lightness, Value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perceived brightness/darkness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7741" y="1737469"/>
            <a:ext cx="8686800" cy="444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Saturation, Chroma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Vividness/Dullness</a:t>
            </a:r>
          </a:p>
        </p:txBody>
      </p:sp>
      <p:pic>
        <p:nvPicPr>
          <p:cNvPr id="3" name="Picture 2" descr="colorsystem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2"/>
          <a:stretch/>
        </p:blipFill>
        <p:spPr>
          <a:xfrm rot="5400000">
            <a:off x="1988910" y="684032"/>
            <a:ext cx="4630301" cy="7727602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>
          <a:xfrm>
            <a:off x="7788632" y="2668882"/>
            <a:ext cx="653716" cy="381397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9253" y="2182166"/>
            <a:ext cx="1133919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Lightness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266023" y="4334855"/>
            <a:ext cx="123637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Saturation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4564" y="2260268"/>
            <a:ext cx="59504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</p:spTree>
    <p:extLst>
      <p:ext uri="{BB962C8B-B14F-4D97-AF65-F5344CB8AC3E}">
        <p14:creationId xmlns:p14="http://schemas.microsoft.com/office/powerpoint/2010/main" val="20440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10" grpId="0" animBg="1"/>
      <p:bldP spid="11" grpId="0" animBg="1"/>
      <p:bldP spid="12" grpId="0" animBg="1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37" t="1697" b="5871"/>
          <a:stretch/>
        </p:blipFill>
        <p:spPr>
          <a:xfrm>
            <a:off x="-7074" y="1640231"/>
            <a:ext cx="4636707" cy="46056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96" t="3246" b="1862"/>
          <a:stretch/>
        </p:blipFill>
        <p:spPr>
          <a:xfrm>
            <a:off x="4622017" y="1640231"/>
            <a:ext cx="4521983" cy="45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7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1C7D1257-37A8-9645-B294-A967C39E5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719E92-AB96-404F-B4E3-93C1F57D2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4CE57-3AAF-E14F-A988-7F47DF6F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5" y="1243542"/>
            <a:ext cx="3438144" cy="455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710F74-EF48-AC41-86CA-5075F255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271" y="1527401"/>
            <a:ext cx="5156106" cy="39867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FA116D0-1B3C-0C49-9C8C-A239D2603E79}"/>
              </a:ext>
            </a:extLst>
          </p:cNvPr>
          <p:cNvSpPr/>
          <p:nvPr/>
        </p:nvSpPr>
        <p:spPr>
          <a:xfrm>
            <a:off x="4611710" y="1031295"/>
            <a:ext cx="612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C23BE7-A881-7343-B7F7-30D9418C6E1E}"/>
              </a:ext>
            </a:extLst>
          </p:cNvPr>
          <p:cNvSpPr/>
          <p:nvPr/>
        </p:nvSpPr>
        <p:spPr>
          <a:xfrm>
            <a:off x="3596641" y="6023919"/>
            <a:ext cx="7686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Value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009FD3-F84D-CA46-BB2D-E4967166E76F}"/>
              </a:ext>
            </a:extLst>
          </p:cNvPr>
          <p:cNvSpPr/>
          <p:nvPr/>
        </p:nvSpPr>
        <p:spPr>
          <a:xfrm>
            <a:off x="6986317" y="5798044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Chroma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FFD0E0-E535-3246-B6C6-68CB3DAE4D6D}"/>
              </a:ext>
            </a:extLst>
          </p:cNvPr>
          <p:cNvCxnSpPr/>
          <p:nvPr/>
        </p:nvCxnSpPr>
        <p:spPr>
          <a:xfrm flipH="1">
            <a:off x="4414017" y="1343815"/>
            <a:ext cx="389631" cy="2777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FCD349-E328-904E-88BB-9CC14A75DEE5}"/>
              </a:ext>
            </a:extLst>
          </p:cNvPr>
          <p:cNvCxnSpPr/>
          <p:nvPr/>
        </p:nvCxnSpPr>
        <p:spPr>
          <a:xfrm flipV="1">
            <a:off x="3926423" y="4023360"/>
            <a:ext cx="0" cy="20310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960BE8-DA9E-284E-A79E-EF017509379D}"/>
              </a:ext>
            </a:extLst>
          </p:cNvPr>
          <p:cNvCxnSpPr/>
          <p:nvPr/>
        </p:nvCxnSpPr>
        <p:spPr>
          <a:xfrm flipH="1" flipV="1">
            <a:off x="5023104" y="5514185"/>
            <a:ext cx="2279904" cy="283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6E9AE3B-80C7-D14F-9E52-E9C237AF6C63}"/>
              </a:ext>
            </a:extLst>
          </p:cNvPr>
          <p:cNvSpPr/>
          <p:nvPr/>
        </p:nvSpPr>
        <p:spPr>
          <a:xfrm>
            <a:off x="6199631" y="1431405"/>
            <a:ext cx="2487157" cy="4152531"/>
          </a:xfrm>
          <a:prstGeom prst="rect">
            <a:avLst/>
          </a:prstGeom>
          <a:noFill/>
          <a:ln w="53975">
            <a:solidFill>
              <a:srgbClr val="07FF2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7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14763</TotalTime>
  <Words>1533</Words>
  <Application>Microsoft Macintosh PowerPoint</Application>
  <PresentationFormat>On-screen Show (4:3)</PresentationFormat>
  <Paragraphs>220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Nicholas Petraco</cp:lastModifiedBy>
  <cp:revision>95</cp:revision>
  <dcterms:created xsi:type="dcterms:W3CDTF">2014-11-16T23:11:16Z</dcterms:created>
  <dcterms:modified xsi:type="dcterms:W3CDTF">2021-11-29T21:20:43Z</dcterms:modified>
</cp:coreProperties>
</file>